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3"/>
  </p:handoutMasterIdLst>
  <p:sldIdLst>
    <p:sldId id="256" r:id="rId2"/>
    <p:sldId id="265" r:id="rId3"/>
    <p:sldId id="259" r:id="rId4"/>
    <p:sldId id="262" r:id="rId5"/>
    <p:sldId id="261" r:id="rId6"/>
    <p:sldId id="263" r:id="rId7"/>
    <p:sldId id="270" r:id="rId8"/>
    <p:sldId id="267" r:id="rId9"/>
    <p:sldId id="268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00FFCC"/>
    <a:srgbClr val="4D4D4D"/>
    <a:srgbClr val="008000"/>
    <a:srgbClr val="00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EB39-0122-4C13-9306-2B78DFE3D03F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FAC8-F791-47DA-B8E4-0570B8F0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4CA221-4445-41B2-A846-213826FC77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306C-3E4F-4CDC-A33C-668442C13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37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3408D-4B33-4671-9806-9A78A5612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886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919D78-B787-41EC-809C-EF4B9714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F4D3-9617-408F-81D4-0DF2A03ED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75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221B5-5217-47A2-8117-069DD01F3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69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6E12-73F1-48A3-A85C-D5A124D3E4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4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2358-643D-48D2-95C4-CBB9E5ECA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E7933-BE10-4485-8A67-072DC621A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2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29EA3-6880-41E4-B0C1-831F462B0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7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837D-0D3F-4127-B71D-0C67FEAA94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5AFDF-59BC-43E1-8D1F-C62B4F372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2C03C6-B3BB-47A7-92F1-84BFA29533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153400" cy="1143000"/>
          </a:xfrm>
        </p:spPr>
        <p:txBody>
          <a:bodyPr/>
          <a:lstStyle/>
          <a:p>
            <a:r>
              <a:rPr lang="en-US" altLang="en-US" sz="3400" dirty="0">
                <a:solidFill>
                  <a:schemeClr val="hlink"/>
                </a:solidFill>
              </a:rPr>
              <a:t>Me llamo __________       Clase </a:t>
            </a:r>
            <a:r>
              <a:rPr lang="en-US" altLang="en-US" sz="3400" dirty="0" smtClean="0">
                <a:solidFill>
                  <a:schemeClr val="hlink"/>
                </a:solidFill>
              </a:rPr>
              <a:t>602</a:t>
            </a:r>
            <a:r>
              <a:rPr lang="en-US" altLang="en-US" sz="3400" dirty="0">
                <a:solidFill>
                  <a:schemeClr val="hlink"/>
                </a:solidFill>
              </a:rPr>
              <a:t/>
            </a:r>
            <a:br>
              <a:rPr lang="en-US" altLang="en-US" sz="3400" dirty="0">
                <a:solidFill>
                  <a:schemeClr val="hlink"/>
                </a:solidFill>
              </a:rPr>
            </a:br>
            <a:r>
              <a:rPr lang="en-US" altLang="en-US" sz="3400" dirty="0">
                <a:solidFill>
                  <a:schemeClr val="hlink"/>
                </a:solidFill>
              </a:rPr>
              <a:t>La fecha es </a:t>
            </a:r>
            <a:r>
              <a:rPr lang="en-US" altLang="en-US" sz="3400" dirty="0" smtClean="0">
                <a:solidFill>
                  <a:schemeClr val="hlink"/>
                </a:solidFill>
              </a:rPr>
              <a:t>el </a:t>
            </a:r>
            <a:r>
              <a:rPr lang="en-US" altLang="en-US" sz="3400" dirty="0" smtClean="0">
                <a:solidFill>
                  <a:schemeClr val="hlink"/>
                </a:solidFill>
              </a:rPr>
              <a:t>19</a:t>
            </a:r>
            <a:r>
              <a:rPr lang="en-US" altLang="en-US" sz="3400" dirty="0" smtClean="0">
                <a:solidFill>
                  <a:schemeClr val="hlink"/>
                </a:solidFill>
              </a:rPr>
              <a:t> </a:t>
            </a:r>
            <a:r>
              <a:rPr lang="en-US" altLang="en-US" sz="3400" dirty="0">
                <a:solidFill>
                  <a:schemeClr val="hlink"/>
                </a:solidFill>
              </a:rPr>
              <a:t>de </a:t>
            </a:r>
            <a:r>
              <a:rPr lang="en-US" altLang="en-US" sz="3400" dirty="0" err="1" smtClean="0">
                <a:solidFill>
                  <a:schemeClr val="hlink"/>
                </a:solidFill>
              </a:rPr>
              <a:t>diciembre</a:t>
            </a:r>
            <a:r>
              <a:rPr lang="en-US" altLang="en-US" sz="3400" dirty="0" smtClean="0">
                <a:solidFill>
                  <a:schemeClr val="hlink"/>
                </a:solidFill>
              </a:rPr>
              <a:t> </a:t>
            </a:r>
            <a:r>
              <a:rPr lang="en-US" altLang="en-US" sz="3400" dirty="0">
                <a:solidFill>
                  <a:schemeClr val="hlink"/>
                </a:solidFill>
              </a:rPr>
              <a:t>del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2017</a:t>
            </a:r>
            <a:endParaRPr lang="en-US" altLang="en-US" sz="34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868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33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3300"/>
                </a:solidFill>
              </a:rPr>
              <a:t>37: </a:t>
            </a:r>
            <a:r>
              <a:rPr lang="es-ES_tradnl" altLang="en-US" dirty="0" smtClean="0"/>
              <a:t>¿Cuál es el apellido completo de tu abuela?</a:t>
            </a:r>
          </a:p>
          <a:p>
            <a:pPr>
              <a:lnSpc>
                <a:spcPct val="90000"/>
              </a:lnSpc>
              <a:buNone/>
            </a:pPr>
            <a:r>
              <a:rPr lang="es-ES_tradnl" altLang="en-US" i="1" dirty="0">
                <a:solidFill>
                  <a:srgbClr val="7030A0"/>
                </a:solidFill>
              </a:rPr>
              <a:t>L.O: to </a:t>
            </a:r>
            <a:r>
              <a:rPr lang="es-ES_tradnl" altLang="en-US" i="1" dirty="0" err="1">
                <a:solidFill>
                  <a:srgbClr val="7030A0"/>
                </a:solidFill>
              </a:rPr>
              <a:t>learn</a:t>
            </a:r>
            <a:r>
              <a:rPr lang="es-ES_tradnl" altLang="en-US" i="1" dirty="0">
                <a:solidFill>
                  <a:srgbClr val="7030A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7030A0"/>
                </a:solidFill>
              </a:rPr>
              <a:t>name</a:t>
            </a:r>
            <a:r>
              <a:rPr lang="es-ES_tradnl" altLang="en-US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7030A0"/>
                </a:solidFill>
              </a:rPr>
              <a:t>changes</a:t>
            </a:r>
            <a:r>
              <a:rPr lang="es-ES_tradnl" altLang="en-US" i="1" dirty="0" smtClean="0">
                <a:solidFill>
                  <a:srgbClr val="7030A0"/>
                </a:solidFill>
              </a:rPr>
              <a:t> in </a:t>
            </a:r>
            <a:r>
              <a:rPr lang="es-ES_tradnl" altLang="en-US" i="1" dirty="0" err="1" smtClean="0">
                <a:solidFill>
                  <a:srgbClr val="7030A0"/>
                </a:solidFill>
              </a:rPr>
              <a:t>Latin</a:t>
            </a:r>
            <a:r>
              <a:rPr lang="es-ES_tradnl" altLang="en-US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7030A0"/>
                </a:solidFill>
              </a:rPr>
              <a:t>America</a:t>
            </a:r>
            <a:endParaRPr lang="es-ES_tradnl" altLang="en-US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dirty="0">
                <a:solidFill>
                  <a:srgbClr val="FF3300"/>
                </a:solidFill>
              </a:rPr>
              <a:t>Inicial:</a:t>
            </a:r>
          </a:p>
          <a:p>
            <a:pPr>
              <a:lnSpc>
                <a:spcPct val="90000"/>
              </a:lnSpc>
            </a:pPr>
            <a:r>
              <a:rPr lang="es-ES_tradnl" altLang="en-US" dirty="0" err="1"/>
              <a:t>Copy</a:t>
            </a:r>
            <a:r>
              <a:rPr lang="es-ES_tradnl" altLang="en-US" dirty="0"/>
              <a:t> and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information</a:t>
            </a:r>
            <a:r>
              <a:rPr lang="es-ES_tradnl" altLang="en-US" dirty="0"/>
              <a:t> </a:t>
            </a:r>
            <a:r>
              <a:rPr lang="es-ES_tradnl" altLang="en-US" dirty="0" err="1"/>
              <a:t>about</a:t>
            </a:r>
            <a:r>
              <a:rPr lang="es-ES_tradnl" altLang="en-US" dirty="0"/>
              <a:t> </a:t>
            </a:r>
            <a:r>
              <a:rPr lang="es-ES_tradnl" altLang="en-US" dirty="0" err="1"/>
              <a:t>yourself</a:t>
            </a:r>
            <a:r>
              <a:rPr lang="es-ES_tradnl" altLang="en-US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dirty="0"/>
              <a:t>¡Hola! Yo soy ________. Tengo </a:t>
            </a:r>
            <a:r>
              <a:rPr lang="es-ES_tradnl" altLang="en-US" i="1" dirty="0" smtClean="0"/>
              <a:t>________ años</a:t>
            </a:r>
            <a:r>
              <a:rPr lang="es-ES_tradnl" altLang="en-US" i="1" dirty="0"/>
              <a:t>. Soy bastante _________. No soy muy __________. Tengo el pelo _______ y tengo ojos ____________.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0" y="4038600"/>
            <a:ext cx="1371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i="1" dirty="0">
                <a:solidFill>
                  <a:srgbClr val="CC0099"/>
                </a:solidFill>
                <a:latin typeface="Verdana" pitchFamily="34" charset="0"/>
              </a:rPr>
              <a:t>(Helen)</a:t>
            </a:r>
            <a:r>
              <a:rPr lang="es-ES_tradnl" altLang="en-US" sz="2400" dirty="0">
                <a:solidFill>
                  <a:srgbClr val="CC0099"/>
                </a:solidFill>
                <a:latin typeface="Verdana" pitchFamily="34" charset="0"/>
              </a:rPr>
              <a:t>                  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172200" y="4038600"/>
            <a:ext cx="2819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i="1" dirty="0" smtClean="0">
                <a:solidFill>
                  <a:srgbClr val="CC0099"/>
                </a:solidFill>
                <a:latin typeface="Verdana" pitchFamily="34" charset="0"/>
              </a:rPr>
              <a:t>(cuarenta y un)</a:t>
            </a:r>
            <a:endParaRPr lang="es-ES_tradnl" altLang="en-US" sz="2400" dirty="0">
              <a:solidFill>
                <a:srgbClr val="CC0099"/>
              </a:solidFill>
              <a:latin typeface="Verdan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343400" y="4495800"/>
            <a:ext cx="1371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i="1" dirty="0">
                <a:solidFill>
                  <a:srgbClr val="CC0099"/>
                </a:solidFill>
                <a:latin typeface="Verdana" pitchFamily="34" charset="0"/>
              </a:rPr>
              <a:t>(activa)</a:t>
            </a:r>
            <a:r>
              <a:rPr lang="es-ES_tradnl" altLang="en-US" sz="2400" dirty="0">
                <a:solidFill>
                  <a:srgbClr val="CC0099"/>
                </a:solidFill>
                <a:latin typeface="Verdana" pitchFamily="34" charset="0"/>
              </a:rPr>
              <a:t>                 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09600" y="4953000"/>
            <a:ext cx="2133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i="1">
                <a:solidFill>
                  <a:srgbClr val="CC0099"/>
                </a:solidFill>
                <a:latin typeface="Verdana" pitchFamily="34" charset="0"/>
              </a:rPr>
              <a:t>(perezosa)</a:t>
            </a:r>
            <a:r>
              <a:rPr lang="es-ES_tradnl" altLang="en-US" sz="2400">
                <a:solidFill>
                  <a:srgbClr val="CC0099"/>
                </a:solidFill>
                <a:latin typeface="Verdana" pitchFamily="34" charset="0"/>
              </a:rPr>
              <a:t>                  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715000" y="4953000"/>
            <a:ext cx="1676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i="1" dirty="0">
                <a:solidFill>
                  <a:srgbClr val="CC0099"/>
                </a:solidFill>
                <a:latin typeface="Verdana" pitchFamily="34" charset="0"/>
              </a:rPr>
              <a:t>(castaño)</a:t>
            </a:r>
            <a:r>
              <a:rPr lang="es-ES_tradnl" altLang="en-US" sz="2400" dirty="0">
                <a:solidFill>
                  <a:srgbClr val="CC0099"/>
                </a:solidFill>
                <a:latin typeface="Verdana" pitchFamily="34" charset="0"/>
              </a:rPr>
              <a:t>                  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05000" y="5334000"/>
            <a:ext cx="1371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i="1">
                <a:solidFill>
                  <a:srgbClr val="CC0099"/>
                </a:solidFill>
                <a:latin typeface="Verdana" pitchFamily="34" charset="0"/>
              </a:rPr>
              <a:t>(cafés)</a:t>
            </a:r>
            <a:r>
              <a:rPr lang="es-ES_tradnl" altLang="en-US" sz="2400">
                <a:solidFill>
                  <a:srgbClr val="CC0099"/>
                </a:solidFill>
                <a:latin typeface="Verdana" pitchFamily="34" charset="0"/>
              </a:rPr>
              <a:t>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00B0F0"/>
                </a:solidFill>
              </a:rPr>
              <a:t>Gloria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 </a:t>
            </a:r>
            <a:r>
              <a:rPr lang="en-US" dirty="0" smtClean="0">
                <a:solidFill>
                  <a:srgbClr val="00FFCC"/>
                </a:solidFill>
              </a:rPr>
              <a:t>Gutierrez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marries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Omar </a:t>
            </a:r>
            <a:r>
              <a:rPr lang="en-US" dirty="0" smtClean="0">
                <a:solidFill>
                  <a:srgbClr val="FFC000"/>
                </a:solidFill>
              </a:rPr>
              <a:t>Andrade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C0099"/>
                </a:solidFill>
              </a:rPr>
              <a:t>Mieles</a:t>
            </a:r>
            <a:r>
              <a:rPr lang="en-US" dirty="0" smtClean="0"/>
              <a:t>, what is her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Gloria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B050"/>
                </a:solidFill>
              </a:rPr>
              <a:t> de </a:t>
            </a:r>
            <a:r>
              <a:rPr lang="en-US" dirty="0" smtClean="0">
                <a:solidFill>
                  <a:srgbClr val="FFC000"/>
                </a:solidFill>
              </a:rPr>
              <a:t>Andrade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>
                <a:solidFill>
                  <a:srgbClr val="00B0F0"/>
                </a:solidFill>
              </a:rPr>
              <a:t>Gloria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C00000"/>
                </a:solidFill>
              </a:rPr>
              <a:t>Omar </a:t>
            </a:r>
            <a:r>
              <a:rPr lang="en-US" dirty="0" smtClean="0"/>
              <a:t>, have 2 kids, </a:t>
            </a:r>
            <a:r>
              <a:rPr lang="en-US" dirty="0" smtClean="0">
                <a:solidFill>
                  <a:srgbClr val="00B050"/>
                </a:solidFill>
              </a:rPr>
              <a:t>Juan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CC0099"/>
                </a:solidFill>
              </a:rPr>
              <a:t>Gia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what are their full names?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FF9900"/>
                </a:solidFill>
              </a:rPr>
              <a:t>Andrade</a:t>
            </a:r>
            <a:r>
              <a:rPr lang="en-US" dirty="0" smtClean="0">
                <a:solidFill>
                  <a:srgbClr val="00FFCC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Gia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9900"/>
                </a:solidFill>
              </a:rPr>
              <a:t>Andrade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1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3300"/>
                </a:solidFill>
              </a:rPr>
              <a:t>Tarea</a:t>
            </a:r>
            <a:r>
              <a:rPr lang="en-US" altLang="en-US" dirty="0">
                <a:solidFill>
                  <a:srgbClr val="FF3300"/>
                </a:solidFill>
              </a:rPr>
              <a:t> # </a:t>
            </a:r>
            <a:r>
              <a:rPr lang="en-US" altLang="en-US" dirty="0" smtClean="0">
                <a:solidFill>
                  <a:srgbClr val="FF3300"/>
                </a:solidFill>
              </a:rPr>
              <a:t>37: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530725"/>
          </a:xfrm>
        </p:spPr>
        <p:txBody>
          <a:bodyPr/>
          <a:lstStyle/>
          <a:p>
            <a:r>
              <a:rPr lang="en-US" altLang="en-US" dirty="0" smtClean="0"/>
              <a:t>Complete </a:t>
            </a:r>
            <a:r>
              <a:rPr lang="en-US" altLang="en-US" dirty="0"/>
              <a:t>the </a:t>
            </a:r>
            <a:r>
              <a:rPr lang="en-US" altLang="en-US" dirty="0" smtClean="0"/>
              <a:t>hand-out DOS FAMILIAS ESPANOLAS</a:t>
            </a:r>
          </a:p>
          <a:p>
            <a:r>
              <a:rPr lang="en-US" altLang="en-US" dirty="0" smtClean="0"/>
              <a:t>STUDY </a:t>
            </a:r>
            <a:r>
              <a:rPr lang="en-US" altLang="en-US" u="sng" dirty="0" smtClean="0"/>
              <a:t>QUIZ 1: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</a:t>
            </a:r>
            <a:r>
              <a:rPr lang="en-US" altLang="en-US" dirty="0" smtClean="0"/>
              <a:t>2 </a:t>
            </a:r>
            <a:r>
              <a:rPr lang="en-US" altLang="en-US" smtClean="0"/>
              <a:t>is  on MONDAY!!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Family vocabulary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pPr algn="ctr"/>
            <a:r>
              <a:rPr lang="en-US" altLang="en-US" b="1" dirty="0" err="1">
                <a:solidFill>
                  <a:srgbClr val="FF3300"/>
                </a:solidFill>
              </a:rPr>
              <a:t>Repaso</a:t>
            </a:r>
            <a:r>
              <a:rPr lang="en-US" altLang="en-US" b="1" dirty="0">
                <a:solidFill>
                  <a:srgbClr val="FF3300"/>
                </a:solidFill>
              </a:rPr>
              <a:t> </a:t>
            </a:r>
            <a:r>
              <a:rPr lang="en-US" altLang="en-US" b="1" dirty="0" smtClean="0">
                <a:solidFill>
                  <a:srgbClr val="FF3300"/>
                </a:solidFill>
              </a:rPr>
              <a:t>del </a:t>
            </a:r>
            <a:r>
              <a:rPr lang="en-US" altLang="en-US" b="1" dirty="0" err="1" smtClean="0">
                <a:solidFill>
                  <a:srgbClr val="FF3300"/>
                </a:solidFill>
              </a:rPr>
              <a:t>Proposito</a:t>
            </a:r>
            <a:r>
              <a:rPr lang="en-US" altLang="en-US" b="1" dirty="0" smtClean="0">
                <a:solidFill>
                  <a:srgbClr val="FF3300"/>
                </a:solidFill>
              </a:rPr>
              <a:t> 36</a:t>
            </a:r>
            <a:endParaRPr lang="en-US" altLang="en-US" b="1" dirty="0">
              <a:solidFill>
                <a:srgbClr val="FF33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9144000" cy="53340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TEXTO: </a:t>
            </a:r>
            <a:r>
              <a:rPr lang="es-ES_tradnl" altLang="en-US" sz="2800" u="sng" dirty="0"/>
              <a:t>Ejercicio 4</a:t>
            </a:r>
            <a:r>
              <a:rPr lang="es-ES_tradnl" altLang="en-US" sz="2800" dirty="0"/>
              <a:t> p. 61 (1-10)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¿Es Felipe un hijo único? </a:t>
            </a:r>
            <a:r>
              <a:rPr lang="es-ES_tradnl" altLang="en-US" sz="2800" i="1" dirty="0"/>
              <a:t>(no)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¿Qué tiene Felipe? </a:t>
            </a:r>
            <a:r>
              <a:rPr lang="es-ES_tradnl" altLang="en-US" sz="2800" i="1" dirty="0"/>
              <a:t>(una hermana, Emilia)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¿Son hermanos Felipe y Emilia? </a:t>
            </a:r>
            <a:r>
              <a:rPr lang="es-ES_tradnl" altLang="en-US" sz="2800" i="1" dirty="0"/>
              <a:t>(si)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¿Cuántos años tiene Felipe? </a:t>
            </a:r>
            <a:r>
              <a:rPr lang="es-ES_tradnl" altLang="en-US" sz="2800" i="1" dirty="0"/>
              <a:t>(catorce)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¿Cuántos años tiene Emilia? </a:t>
            </a:r>
            <a:r>
              <a:rPr lang="es-ES_tradnl" altLang="en-US" sz="2800" i="1" dirty="0"/>
              <a:t>(dieciséis)</a:t>
            </a:r>
            <a:r>
              <a:rPr lang="es-ES_tradnl" altLang="en-US" sz="2800" dirty="0"/>
              <a:t>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¿Quién es menor? </a:t>
            </a:r>
            <a:r>
              <a:rPr lang="es-ES_tradnl" altLang="en-US" sz="2800" i="1" dirty="0"/>
              <a:t>(Felipe)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¿Quién es mayor? </a:t>
            </a:r>
            <a:r>
              <a:rPr lang="es-ES_tradnl" altLang="en-US" sz="2800" i="1" dirty="0"/>
              <a:t>(Emilia)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700" dirty="0"/>
              <a:t>¿Tienen Felipe y Emilia una mascota cariñosa? </a:t>
            </a:r>
            <a:r>
              <a:rPr lang="es-ES_tradnl" altLang="en-US" sz="2800" i="1" dirty="0"/>
              <a:t>(si)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¿Qué tienen? ¿Un perro o un gato? </a:t>
            </a:r>
            <a:r>
              <a:rPr lang="es-ES_tradnl" altLang="en-US" sz="2800" i="1" dirty="0"/>
              <a:t>(un perro)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¿Cuál es su nombre? </a:t>
            </a:r>
            <a:r>
              <a:rPr lang="es-ES_tradnl" altLang="en-US" sz="2800" i="1" dirty="0"/>
              <a:t>(Roco)</a:t>
            </a:r>
            <a:endParaRPr lang="es-ES_tradnl" altLang="en-US" sz="28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14400" y="1524000"/>
            <a:ext cx="4953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CC0099"/>
                </a:solidFill>
                <a:latin typeface="Verdana" pitchFamily="34" charset="0"/>
              </a:rPr>
              <a:t>No, Felipe no es hijo único.                 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14400" y="1981200"/>
            <a:ext cx="685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Felipe tiene una hermana, Emilia.                  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14400" y="2438400"/>
            <a:ext cx="6400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CC0099"/>
                </a:solidFill>
                <a:latin typeface="Verdana" pitchFamily="34" charset="0"/>
              </a:rPr>
              <a:t>Si, Felipe y Emilia son hermanos.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914400" y="2895600"/>
            <a:ext cx="6324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Felipe tiene catorce años.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14400" y="3352800"/>
            <a:ext cx="6400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Emilia tiene dieciséis años.                            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14400" y="3810000"/>
            <a:ext cx="4953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Felipe es menor.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914400" y="4343400"/>
            <a:ext cx="4953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Emilia es mayor.                  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09600" y="4800600"/>
            <a:ext cx="8534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CC0099"/>
                </a:solidFill>
                <a:latin typeface="Verdana" pitchFamily="34" charset="0"/>
              </a:rPr>
              <a:t>Si, Felipe y Emilia tienen una mascota </a:t>
            </a:r>
            <a:r>
              <a:rPr lang="es-ES_tradnl" altLang="en-US" sz="2400" b="1" dirty="0" err="1">
                <a:solidFill>
                  <a:srgbClr val="CC0099"/>
                </a:solidFill>
                <a:latin typeface="Verdana" pitchFamily="34" charset="0"/>
              </a:rPr>
              <a:t>carinosa</a:t>
            </a:r>
            <a:r>
              <a:rPr lang="es-ES_tradnl" altLang="en-US" sz="2400" b="1" dirty="0">
                <a:solidFill>
                  <a:srgbClr val="CC0099"/>
                </a:solidFill>
                <a:latin typeface="Verdana" pitchFamily="34" charset="0"/>
              </a:rPr>
              <a:t>.                  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62000" y="5257800"/>
            <a:ext cx="7543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CC0099"/>
                </a:solidFill>
                <a:latin typeface="Verdana" pitchFamily="34" charset="0"/>
              </a:rPr>
              <a:t>Tienen un perro.                   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838200" y="5715000"/>
            <a:ext cx="4953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CC0099"/>
                </a:solidFill>
                <a:latin typeface="Verdana" pitchFamily="34" charset="0"/>
              </a:rPr>
              <a:t>Su nombre es Roco.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99301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3300"/>
                </a:solidFill>
              </a:rPr>
              <a:t>Repaso</a:t>
            </a:r>
            <a:r>
              <a:rPr lang="en-US" altLang="en-US" dirty="0" smtClean="0">
                <a:solidFill>
                  <a:srgbClr val="FF3300"/>
                </a:solidFill>
              </a:rPr>
              <a:t> de </a:t>
            </a:r>
            <a:r>
              <a:rPr lang="en-US" altLang="en-US" dirty="0" err="1" smtClean="0">
                <a:solidFill>
                  <a:srgbClr val="FF3300"/>
                </a:solidFill>
              </a:rPr>
              <a:t>vocabulario</a:t>
            </a:r>
            <a:r>
              <a:rPr lang="en-US" altLang="en-US" dirty="0" smtClean="0">
                <a:solidFill>
                  <a:srgbClr val="FF3300"/>
                </a:solidFill>
              </a:rPr>
              <a:t>: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5181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es-ES_tradnl" altLang="en-US" sz="2800" dirty="0"/>
              <a:t>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 smtClean="0"/>
              <a:t>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vocabulary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Yo soy ____________ de mis padres.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hija de mis padres es mi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hermana de mi madre es mi 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Mis abuelos tienen dos nietos—mi ____________ y yo.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Marisa no tiene hermanos. Ella es </a:t>
            </a:r>
            <a:r>
              <a:rPr lang="es-ES_tradnl" altLang="en-US" sz="2800" dirty="0" smtClean="0"/>
              <a:t>una </a:t>
            </a:r>
            <a:r>
              <a:rPr lang="es-ES_tradnl" altLang="en-US" sz="2800" dirty="0"/>
              <a:t>__________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Mi prima es bonita tiene __________ negro y __________ azules.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Laura tiene una ___________. Es un perro cariñoso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438400" y="1600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hijo/a                 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486400" y="2057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hermana                 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553200" y="2514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tía                  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066800" y="32766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hermano/a                 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295400" y="4038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hija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276600" y="4038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única                  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257800" y="4419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pelo                  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3716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ojos                  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4038600" y="5181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CC0099"/>
                </a:solidFill>
                <a:latin typeface="Verdana" pitchFamily="34" charset="0"/>
              </a:rPr>
              <a:t>mascota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  <p:bldP spid="11273" grpId="0"/>
      <p:bldP spid="11274" grpId="0"/>
      <p:bldP spid="11275" grpId="0"/>
      <p:bldP spid="112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dirty="0" smtClean="0"/>
              <a:t>In Latin America, people use 2 last names. The first last name is the father’s and the second is the mother’s. So, my name would officially be…</a:t>
            </a:r>
          </a:p>
          <a:p>
            <a:pPr marL="0" indent="0" algn="ctr">
              <a:buNone/>
            </a:pPr>
            <a:r>
              <a:rPr lang="en-US" dirty="0" smtClean="0"/>
              <a:t>HELEN ZUMAETA PAREDES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What would your name be?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886200" y="4114800"/>
            <a:ext cx="457200" cy="685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352800" y="4114800"/>
            <a:ext cx="1828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10200" y="4114800"/>
            <a:ext cx="1828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7000" y="4114800"/>
            <a:ext cx="762000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971800" y="4731603"/>
            <a:ext cx="1905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father’s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77000" y="4579203"/>
            <a:ext cx="21336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mother’s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6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hen a woman gets married, she DROPS her 2</a:t>
            </a:r>
            <a:r>
              <a:rPr lang="en-US" baseline="30000" dirty="0" smtClean="0"/>
              <a:t>nd</a:t>
            </a:r>
            <a:r>
              <a:rPr lang="en-US" dirty="0" smtClean="0"/>
              <a:t> last name,  ADDS the word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sz="2400" i="1" dirty="0" smtClean="0"/>
              <a:t>(of)</a:t>
            </a:r>
            <a:r>
              <a:rPr lang="en-US" dirty="0" smtClean="0"/>
              <a:t> and the last name of her husband to her own. So the name changes as follows…</a:t>
            </a:r>
          </a:p>
          <a:p>
            <a:pPr lvl="1"/>
            <a:r>
              <a:rPr lang="en-US" dirty="0" smtClean="0">
                <a:solidFill>
                  <a:srgbClr val="CC0099"/>
                </a:solidFill>
              </a:rPr>
              <a:t>CARMEN LOPEZ RUIZ </a:t>
            </a:r>
            <a:r>
              <a:rPr lang="en-US" dirty="0" smtClean="0"/>
              <a:t>marries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ANDRES MARTINEZ BELLO</a:t>
            </a:r>
          </a:p>
          <a:p>
            <a:pPr lvl="1"/>
            <a:r>
              <a:rPr lang="en-US" dirty="0" smtClean="0"/>
              <a:t>Carmen’s name will change to:</a:t>
            </a:r>
          </a:p>
          <a:p>
            <a:pPr marL="457200" lvl="1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CARMEN LOPEZ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97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475"/>
            <a:ext cx="8229600" cy="5521325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err="1" smtClean="0"/>
              <a:t>Practica</a:t>
            </a:r>
            <a:r>
              <a:rPr lang="en-US" u="sng" dirty="0" smtClean="0"/>
              <a:t>:</a:t>
            </a:r>
          </a:p>
          <a:p>
            <a:r>
              <a:rPr lang="en-US" dirty="0" smtClean="0"/>
              <a:t>Si </a:t>
            </a:r>
            <a:r>
              <a:rPr lang="en-US" dirty="0" smtClean="0">
                <a:solidFill>
                  <a:srgbClr val="CC0099"/>
                </a:solidFill>
              </a:rPr>
              <a:t>CARMEN</a:t>
            </a:r>
            <a:r>
              <a:rPr lang="en-US" dirty="0" smtClean="0"/>
              <a:t> 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ANDRES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un </a:t>
            </a:r>
            <a:r>
              <a:rPr lang="en-US" dirty="0" err="1" smtClean="0"/>
              <a:t>hijo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 smtClean="0">
                <a:solidFill>
                  <a:srgbClr val="008000"/>
                </a:solidFill>
              </a:rPr>
              <a:t>MARCOS</a:t>
            </a:r>
            <a:r>
              <a:rPr lang="en-US" dirty="0" smtClean="0"/>
              <a:t>, 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 smtClean="0"/>
              <a:t>completo</a:t>
            </a:r>
            <a:r>
              <a:rPr lang="en-US" dirty="0" smtClean="0"/>
              <a:t>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8000"/>
                </a:solidFill>
              </a:rPr>
              <a:t>MARCOS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</a:p>
          <a:p>
            <a:r>
              <a:rPr lang="en-US" dirty="0" smtClean="0"/>
              <a:t>Y,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hija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 smtClean="0">
                <a:solidFill>
                  <a:srgbClr val="FF9900"/>
                </a:solidFill>
              </a:rPr>
              <a:t>LUCIA</a:t>
            </a:r>
            <a:r>
              <a:rPr lang="en-US" dirty="0" smtClean="0"/>
              <a:t>, </a:t>
            </a:r>
            <a:r>
              <a:rPr lang="en-US" dirty="0"/>
              <a:t>¿</a:t>
            </a:r>
            <a:r>
              <a:rPr lang="en-US" dirty="0" err="1"/>
              <a:t>Cual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/>
              <a:t>completo</a:t>
            </a:r>
            <a:r>
              <a:rPr lang="en-US" dirty="0"/>
              <a:t>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</a:p>
        </p:txBody>
      </p:sp>
    </p:spTree>
    <p:extLst>
      <p:ext uri="{BB962C8B-B14F-4D97-AF65-F5344CB8AC3E}">
        <p14:creationId xmlns:p14="http://schemas.microsoft.com/office/powerpoint/2010/main" val="155361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37b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rgbClr val="7030A0"/>
                </a:solidFill>
              </a:rPr>
              <a:t>L.O: to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learn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name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changes</a:t>
            </a:r>
            <a:r>
              <a:rPr lang="es-ES_tradnl" altLang="en-US" sz="3200" i="1" dirty="0">
                <a:solidFill>
                  <a:srgbClr val="7030A0"/>
                </a:solidFill>
              </a:rPr>
              <a:t> in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Latin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America</a:t>
            </a:r>
            <a:r>
              <a:rPr lang="es-ES_tradnl" altLang="en-US" sz="3200" i="1" dirty="0">
                <a:solidFill>
                  <a:srgbClr val="7030A0"/>
                </a:solidFill>
              </a:rPr>
              <a:t/>
            </a:r>
            <a:br>
              <a:rPr lang="es-ES_tradnl" altLang="en-US" sz="3200" i="1" dirty="0">
                <a:solidFill>
                  <a:srgbClr val="7030A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1: CAPITULO 2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9611" y="0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20/12/17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 </a:t>
            </a:r>
            <a:r>
              <a:rPr lang="en-US" dirty="0" smtClean="0"/>
              <a:t>marries a man named </a:t>
            </a:r>
            <a:r>
              <a:rPr lang="en-US" dirty="0" smtClean="0">
                <a:solidFill>
                  <a:srgbClr val="C00000"/>
                </a:solidFill>
              </a:rPr>
              <a:t>PEDRO ROCA TAVAREZ</a:t>
            </a:r>
            <a:r>
              <a:rPr lang="en-US" dirty="0" smtClean="0"/>
              <a:t>, what is her full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ROCA</a:t>
            </a:r>
          </a:p>
          <a:p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 smtClean="0">
                <a:solidFill>
                  <a:srgbClr val="008000"/>
                </a:solidFill>
              </a:rPr>
              <a:t>MARCOS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  <a:r>
              <a:rPr lang="en-US" dirty="0" smtClean="0"/>
              <a:t> marries a woman named </a:t>
            </a:r>
            <a:r>
              <a:rPr lang="en-US" dirty="0" smtClean="0">
                <a:solidFill>
                  <a:srgbClr val="00FFCC"/>
                </a:solidFill>
              </a:rPr>
              <a:t>JANET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CC"/>
                </a:solidFill>
              </a:rPr>
              <a:t>GUTIERREZ DUMANI</a:t>
            </a:r>
            <a:r>
              <a:rPr lang="en-US" dirty="0" smtClean="0"/>
              <a:t>, who’s name changes? What does it change to?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FFCC"/>
                </a:solidFill>
              </a:rPr>
              <a:t>JANET GUTIERREZ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9611" y="0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24/01/17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1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 </a:t>
            </a:r>
            <a:r>
              <a:rPr lang="en-US" dirty="0">
                <a:solidFill>
                  <a:srgbClr val="00B050"/>
                </a:solidFill>
              </a:rPr>
              <a:t>DE</a:t>
            </a:r>
            <a:r>
              <a:rPr lang="en-US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ROCA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PEDRO ROCA </a:t>
            </a:r>
            <a:r>
              <a:rPr lang="en-US" dirty="0" err="1" smtClean="0">
                <a:solidFill>
                  <a:srgbClr val="C00000"/>
                </a:solidFill>
              </a:rPr>
              <a:t>TAVAREZ</a:t>
            </a:r>
            <a:r>
              <a:rPr lang="en-US" dirty="0" err="1" smtClean="0"/>
              <a:t>,have</a:t>
            </a:r>
            <a:r>
              <a:rPr lang="en-US" dirty="0" smtClean="0"/>
              <a:t> a son, </a:t>
            </a:r>
            <a:r>
              <a:rPr lang="en-US" dirty="0" smtClean="0">
                <a:solidFill>
                  <a:srgbClr val="00B050"/>
                </a:solidFill>
              </a:rPr>
              <a:t>MIGUEL</a:t>
            </a:r>
            <a:r>
              <a:rPr lang="en-US" dirty="0" smtClean="0"/>
              <a:t> what is his full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MIGUEL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ROCA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 smtClean="0">
                <a:solidFill>
                  <a:srgbClr val="008000"/>
                </a:solidFill>
              </a:rPr>
              <a:t>MARCOS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FFCC"/>
                </a:solidFill>
              </a:rPr>
              <a:t>JANET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CC"/>
                </a:solidFill>
              </a:rPr>
              <a:t>GUTIERREZ </a:t>
            </a:r>
            <a:r>
              <a:rPr lang="en-US" dirty="0">
                <a:solidFill>
                  <a:srgbClr val="00B050"/>
                </a:solidFill>
              </a:rPr>
              <a:t>DE</a:t>
            </a: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/>
              <a:t>, have a </a:t>
            </a:r>
            <a:r>
              <a:rPr lang="en-US" dirty="0" err="1" smtClean="0"/>
              <a:t>daugHter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F0"/>
                </a:solidFill>
              </a:rPr>
              <a:t>GLORIA, </a:t>
            </a:r>
            <a:r>
              <a:rPr lang="en-US" dirty="0" smtClean="0">
                <a:solidFill>
                  <a:schemeClr val="tx2"/>
                </a:solidFill>
              </a:rPr>
              <a:t>what is her full name?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GLORIA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FFCC"/>
                </a:solidFill>
              </a:rPr>
              <a:t> GUTIERREZ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1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18129</TotalTime>
  <Words>680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Watermark</vt:lpstr>
      <vt:lpstr>Me llamo __________       Clase 602 La fecha es el 19 de diciembre del 2017</vt:lpstr>
      <vt:lpstr>Repaso del Proposito 36</vt:lpstr>
      <vt:lpstr>Repaso de vocabulario:</vt:lpstr>
      <vt:lpstr>CULTURA- Nombres</vt:lpstr>
      <vt:lpstr>CULTURA- Nombres</vt:lpstr>
      <vt:lpstr>CULTURA- Nombres</vt:lpstr>
      <vt:lpstr>Proposito 37b L.O: to learn name changes in Latin America </vt:lpstr>
      <vt:lpstr>CULTURA- Nombres</vt:lpstr>
      <vt:lpstr>CULTURA- Nombres</vt:lpstr>
      <vt:lpstr>CULTURA- Nombres</vt:lpstr>
      <vt:lpstr>Tarea # 37: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62</cp:revision>
  <cp:lastPrinted>2016-01-26T18:50:59Z</cp:lastPrinted>
  <dcterms:created xsi:type="dcterms:W3CDTF">2012-03-12T23:16:18Z</dcterms:created>
  <dcterms:modified xsi:type="dcterms:W3CDTF">2017-12-19T14:29:16Z</dcterms:modified>
</cp:coreProperties>
</file>